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56" r:id="rId4"/>
    <p:sldId id="257" r:id="rId5"/>
    <p:sldId id="265" r:id="rId6"/>
    <p:sldId id="258" r:id="rId7"/>
    <p:sldId id="259" r:id="rId8"/>
    <p:sldId id="260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2AE6-2BF8-4BF0-8CF7-A0D6220D6E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DB3C-FB7B-4080-94E3-F1130D44A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2AE6-2BF8-4BF0-8CF7-A0D6220D6E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DB3C-FB7B-4080-94E3-F1130D44A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2AE6-2BF8-4BF0-8CF7-A0D6220D6E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DB3C-FB7B-4080-94E3-F1130D44A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2AE6-2BF8-4BF0-8CF7-A0D6220D6E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DB3C-FB7B-4080-94E3-F1130D44A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2AE6-2BF8-4BF0-8CF7-A0D6220D6E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DB3C-FB7B-4080-94E3-F1130D44A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2AE6-2BF8-4BF0-8CF7-A0D6220D6E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DB3C-FB7B-4080-94E3-F1130D44A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2AE6-2BF8-4BF0-8CF7-A0D6220D6E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DB3C-FB7B-4080-94E3-F1130D44A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2AE6-2BF8-4BF0-8CF7-A0D6220D6E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DB3C-FB7B-4080-94E3-F1130D44A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2AE6-2BF8-4BF0-8CF7-A0D6220D6E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DB3C-FB7B-4080-94E3-F1130D44A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2AE6-2BF8-4BF0-8CF7-A0D6220D6E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DB3C-FB7B-4080-94E3-F1130D44A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2AE6-2BF8-4BF0-8CF7-A0D6220D6E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DB3C-FB7B-4080-94E3-F1130D44A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0D2AE6-2BF8-4BF0-8CF7-A0D6220D6E3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25DB3C-FB7B-4080-94E3-F1130D44A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5616624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Calibri" pitchFamily="34" charset="0"/>
              </a:rPr>
              <a:t>Государственное учреждение образования </a:t>
            </a:r>
            <a:br>
              <a:rPr lang="ru-RU" alt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Calibri" pitchFamily="34" charset="0"/>
              </a:rPr>
            </a:br>
            <a:r>
              <a:rPr lang="ru-RU" alt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Calibri" pitchFamily="34" charset="0"/>
              </a:rPr>
              <a:t>«Ясли-сад №108 </a:t>
            </a:r>
            <a:r>
              <a:rPr lang="ru-RU" altLang="ru-RU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Calibri" pitchFamily="34" charset="0"/>
              </a:rPr>
              <a:t>г.Могилева</a:t>
            </a:r>
            <a:r>
              <a:rPr lang="ru-RU" altLang="ru-RU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Calibri" pitchFamily="34" charset="0"/>
              </a:rPr>
              <a:t>»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2143108" y="928670"/>
            <a:ext cx="6451650" cy="180020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Акция «Синяя лента апреля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»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Профилактика жестокого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обращения и насилия над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детьми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kramsch8.ho.ua/_include/8/prava%20ditey/1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786058"/>
            <a:ext cx="6048672" cy="34563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Рисунок 8" descr="http://clipart-library.com/new_gallery/247-2477986_blue-ribbon-png-hd-blue-ribbon-for-child.pn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857388" cy="18573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5000628" y="6143644"/>
            <a:ext cx="399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Педагог-психолог 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Аладьева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Л.П.</a:t>
            </a:r>
            <a:endParaRPr lang="ru-RU" i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8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928670"/>
            <a:ext cx="828680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Вы в ответе за своих детей. Родители и законные представители, отвечают за то, чтобы дети росли здоровыми, воспитанными и у них были нормальные условия для жизни, учёбы. 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      Если родители нарушают права детей, не выполняют свои обязанности, то детей передают на воспитание приёмным родителям или в дома ребёнка, детские дома, школы-интернаты, а родные родители платят за их питание, одежду и другие необходимые для ребёнка вещи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прав и ущемление законных интересов ребёнка родителями влечёт ответственность, предусмотренную законодательством Республики Беларусь.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clipart-library.com/new_gallery/247-2477986_blue-ribbon-png-hd-blue-ribbon-for-child.png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857388" cy="17859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6192688" cy="166587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Счастья </a:t>
            </a:r>
            <a:r>
              <a:rPr lang="ru-RU" dirty="0">
                <a:solidFill>
                  <a:srgbClr val="FF0000"/>
                </a:solidFill>
                <a:effectLst/>
                <a:latin typeface="Comic Sans MS" pitchFamily="66" charset="0"/>
              </a:rPr>
              <a:t>Вам </a:t>
            </a:r>
            <a:r>
              <a:rPr lang="ru-RU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и Вашим детям</a:t>
            </a:r>
            <a:r>
              <a:rPr lang="ru-RU" dirty="0">
                <a:solidFill>
                  <a:srgbClr val="FF0000"/>
                </a:solidFill>
                <a:effectLst/>
                <a:latin typeface="Comic Sans MS" pitchFamily="66" charset="0"/>
              </a:rPr>
              <a:t>!</a:t>
            </a:r>
            <a:r>
              <a:rPr lang="ru-RU" dirty="0">
                <a:effectLst/>
                <a:latin typeface="Comic Sans MS" pitchFamily="66" charset="0"/>
              </a:rPr>
              <a:t/>
            </a:r>
            <a:br>
              <a:rPr lang="ru-RU" dirty="0">
                <a:effectLst/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6" name="Рисунок 5" descr="C:\Users\strela\Desktop\265788597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143116"/>
            <a:ext cx="6143668" cy="442915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7908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714488"/>
            <a:ext cx="8748464" cy="5717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581015" algn="l"/>
                <a:tab pos="5940425" algn="l"/>
              </a:tabLst>
            </a:pPr>
            <a:r>
              <a:rPr lang="ru-RU" sz="1600" kern="1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581015" algn="l"/>
                <a:tab pos="5940425" algn="l"/>
              </a:tabLst>
            </a:pPr>
            <a:r>
              <a:rPr lang="ru-RU" sz="2000" dirty="0" smtClean="0">
                <a:solidFill>
                  <a:srgbClr val="00030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Ежегодно </a:t>
            </a:r>
            <a:r>
              <a:rPr lang="ru-RU" sz="2000" dirty="0">
                <a:solidFill>
                  <a:srgbClr val="00030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 многих странах мира апрель объявляется месяцем по предотвращению насилия над детьми. Начало этой традиции положила история, произошедшая весной 1989 года в США, когда четырехлетний ребенок погиб от жестокого обращения в семье. Бабушка мальчика, </a:t>
            </a:r>
            <a:r>
              <a:rPr lang="ru-RU" sz="2000" dirty="0" err="1">
                <a:solidFill>
                  <a:srgbClr val="00030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Бонни</a:t>
            </a:r>
            <a:r>
              <a:rPr lang="ru-RU" sz="2000" dirty="0">
                <a:solidFill>
                  <a:srgbClr val="00030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во время похорон внука привязала синюю ленту к антенне своего фургона, тем самым желая привлечь внимание людей.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900"/>
              </a:spcAft>
            </a:pPr>
            <a:r>
              <a:rPr lang="ru-RU" sz="2000" dirty="0" smtClean="0">
                <a:solidFill>
                  <a:srgbClr val="00030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Синий </a:t>
            </a:r>
            <a:r>
              <a:rPr lang="ru-RU" sz="2000" dirty="0">
                <a:solidFill>
                  <a:srgbClr val="00030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цвет символизирует синяки на теле детей, подвергшихся насилию, служит напоминаем о том, что необходимо защищать их от жестокого обращения. </a:t>
            </a:r>
            <a:endParaRPr lang="ru-RU" sz="2000" dirty="0" smtClean="0">
              <a:solidFill>
                <a:srgbClr val="00030A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900"/>
              </a:spcAft>
            </a:pPr>
            <a:r>
              <a:rPr lang="ru-RU" sz="2000" dirty="0">
                <a:solidFill>
                  <a:srgbClr val="00030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30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Ношение </a:t>
            </a:r>
            <a:r>
              <a:rPr lang="ru-RU" sz="2000" dirty="0">
                <a:solidFill>
                  <a:srgbClr val="00030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такой ленты – своего рода личное обязательство никогда не совершать актов насилия против детей, не мириться с этим, не молчать, не искать оправданий для тех, кто его проявляет. </a:t>
            </a:r>
            <a:endParaRPr lang="ru-RU" sz="2000" dirty="0" smtClean="0">
              <a:solidFill>
                <a:srgbClr val="00030A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900"/>
              </a:spcAft>
            </a:pPr>
            <a:endParaRPr lang="ru-RU" sz="2000" dirty="0">
              <a:solidFill>
                <a:srgbClr val="00030A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900"/>
              </a:spcAft>
            </a:pPr>
            <a:endParaRPr lang="ru-RU" sz="2000" dirty="0" smtClean="0">
              <a:solidFill>
                <a:srgbClr val="00030A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clipart-library.com/new_gallery/247-2477986_blue-ribbon-png-hd-blue-ribbon-for-child.png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643074" cy="15716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307372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60648"/>
            <a:ext cx="8643998" cy="1096650"/>
          </a:xfrm>
        </p:spPr>
        <p:txBody>
          <a:bodyPr/>
          <a:lstStyle/>
          <a:p>
            <a:pPr marL="182880" indent="0" algn="just">
              <a:buNone/>
            </a:pPr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Times New Roman" panose="02020603050405020304" pitchFamily="18" charset="0"/>
              </a:rPr>
              <a:t>Цель акции </a:t>
            </a:r>
            <a:r>
              <a:rPr lang="ru-RU" sz="2000" b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Times New Roman" panose="02020603050405020304" pitchFamily="18" charset="0"/>
              </a:rPr>
              <a:t>– </a:t>
            </a:r>
            <a:r>
              <a:rPr lang="ru-RU" sz="2000" b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Times New Roman" panose="02020603050405020304" pitchFamily="18" charset="0"/>
              </a:rPr>
              <a:t>создать условия для привлечения внимания к проблеме жестокости в отношении детей</a:t>
            </a:r>
            <a:endParaRPr lang="ru-RU" sz="2000" b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strela\Desktop\Безымянный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018"/>
          <a:stretch/>
        </p:blipFill>
        <p:spPr bwMode="auto">
          <a:xfrm>
            <a:off x="611560" y="1484784"/>
            <a:ext cx="7848872" cy="475252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1167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332656"/>
            <a:ext cx="8286808" cy="6192688"/>
          </a:xfrm>
        </p:spPr>
        <p:txBody>
          <a:bodyPr>
            <a:no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МЕЖДУНАРОДНЫЕ ДОКУМЕНТЫ, О ПРАВАХ  ДЕТЕЙ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Декларация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ребенка (1959).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Конвенция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ООН о правах ребенка (1989).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Всемирная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об обеспечении выживания, защиты и развития детей (1990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АКТЫ </a:t>
            </a:r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Закон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«О правах ребенка» (1993).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Кодекс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Республики Беларусь «О браке и семье» (1999).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Кодекс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Республики Беларусь «Об образовании» (2010).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Декрет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Республики Беларусь 24 ноября 2006 г. N18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«О дополнительных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мерах по государственной защите детей в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неблагополучных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семьях».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перечисленных документах провозглашаются основные права детей: на имя, гражданство, любовь, понимание, материальное обеспечение, социальную защиту и возможность получать образование, развиваться физически, умственно, нравственно и духовно в условиях свободы.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Особое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уделяется защите прав ребенка. Указывается, что ребенок должен своевременно получать помощь и быть защищен от всех форм небрежного отношения, жестокости и эксплуатации.</a:t>
            </a: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Права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увязываются с правами и обязанностями родителей и других лиц, несущих ответственность за жизнь детей, их развитие и защиту.</a:t>
            </a:r>
          </a:p>
        </p:txBody>
      </p:sp>
    </p:spTree>
    <p:extLst>
      <p:ext uri="{BB962C8B-B14F-4D97-AF65-F5344CB8AC3E}">
        <p14:creationId xmlns="" xmlns:p14="http://schemas.microsoft.com/office/powerpoint/2010/main" val="36298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lipart-library.com/new_gallery/247-2477986_blue-ribbon-png-hd-blue-ribbon-for-child.png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1428760" cy="150019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626469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</a:t>
            </a:r>
          </a:p>
          <a:p>
            <a:pPr marL="4572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В соответствии с Законом Республики Беларусь от 4 января 2014 года «Об основах деятельности по профилактике правонарушений», под насилием в семье понимаются умышленные действия физического, психологического, сексуального характера члена семьи по отношению к другому члену семьи, нарушающие его права, свободы, законные интересы и причиняющие ему физические и (или) психические страдания.</a:t>
            </a: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К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категории административных правонарушений, совершенных «в сфере семейно-бытовых отношений», могут быть отнесены следующие: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умышленное причинение телесного повреждения (статья 9.1 КоАП);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оскорбление (статья 9.3 КоАП);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мелкое хулиганство (статья 17.1 КоАП).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Домашнее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насилие это не то, что нужно скрывать, замалчивать, терпеть либо страдать от него. Случай семейного насилия, если он произошёл, необходимо остановить, чтобы предотвратить его повторение в будущем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Не молчите, если вы стали жертвой или свидетелем домашнего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насилия.</a:t>
            </a: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44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rela\Desktop\d667_668_669_670_671_672_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976" cy="54726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20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17045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ЖЕСТОКОГО ОБРАЩЕНИЯ</a:t>
            </a:r>
            <a:b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ОТНОШЕНИИ РЕБЕНКА</a:t>
            </a:r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268760"/>
            <a:ext cx="7776864" cy="5400600"/>
          </a:xfrm>
        </p:spPr>
        <p:txBody>
          <a:bodyPr>
            <a:normAutofit/>
          </a:bodyPr>
          <a:lstStyle/>
          <a:p>
            <a:endParaRPr lang="ru-RU" alt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плаксивость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одиночество, отсутствие друзей;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жестокое обращение с животными;</a:t>
            </a: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постоянно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печальный вид, длительно сохраняющееся подавленное состояние;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склонность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уединению, неумение общаться;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агрессивность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импульсивность;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утомленный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сонный вид;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санитарно-гигиеническая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запущенность;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отставание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физическом развитии;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частая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вялотекущая заболеваемость;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антиобщественное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поведение, вплоть до вандализма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lipart-library.com/new_gallery/247-2477986_blue-ribbon-png-hd-blue-ribbon-for-child.png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643074" cy="164307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7364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5633595" cy="100013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ПРИЗНАКИ </a:t>
            </a:r>
            <a:b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ЖЕСТОКОГО ОБРАЩЕНИЯ С ДЕТЬМИ </a:t>
            </a:r>
            <a:br>
              <a:rPr lang="ru-RU" alt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596" y="2214554"/>
            <a:ext cx="8391876" cy="432912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</a:rPr>
              <a:t>  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ребёнка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стресс-синдрома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арактерное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выражение лица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ребёнка); </a:t>
            </a: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наличие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поведении ребёнка рефлекторные жестов и поз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защиты;</a:t>
            </a: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отсутствие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сосредоточения и внимания;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отсутствие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интереса или эмоций;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депрессия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отдаленность;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негативизм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агрессивность;</a:t>
            </a: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беспокойство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тревожность.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 descr="http://clipart-library.com/new_gallery/247-2477986_blue-ribbon-png-hd-blue-ribbon-for-child.png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1643074" cy="164307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12435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571480"/>
            <a:ext cx="700092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</a:t>
            </a:r>
          </a:p>
          <a:p>
            <a:pPr algn="ctr"/>
            <a:endParaRPr lang="ru-RU" alt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Если…</a:t>
            </a:r>
            <a:endParaRPr lang="ru-RU" sz="2400" i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ебенок живет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 атмосфере любви и признания, он учится находить любовь.</a:t>
            </a:r>
          </a:p>
          <a:p>
            <a:pPr marL="285750" indent="-28575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ребенка высмеивают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он учится быть застенчивым.</a:t>
            </a:r>
          </a:p>
          <a:p>
            <a:pPr marL="285750" indent="-28575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ребенка стыдят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он учится чувствовать себя виноватым.</a:t>
            </a:r>
          </a:p>
          <a:p>
            <a:pPr marL="285750" indent="-28575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ребенок вынужден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проявлять терпимость, он учится терпению.</a:t>
            </a:r>
          </a:p>
          <a:p>
            <a:pPr marL="285750" indent="-28575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ребенка поощряют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он учится уверенности в себе.</a:t>
            </a:r>
          </a:p>
          <a:p>
            <a:pPr marL="285750" indent="-28575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ребенка хвалят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он учится благодарности.</a:t>
            </a:r>
          </a:p>
          <a:p>
            <a:pPr marL="285750" indent="-28575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 ребенку относятся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честно, он учится справедливости.</a:t>
            </a:r>
          </a:p>
          <a:p>
            <a:pPr marL="285750" indent="-28575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растет в безопасности, он учится доверять.</a:t>
            </a:r>
          </a:p>
          <a:p>
            <a:pPr marL="285750" indent="-28575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ребенку относятся с одобрением, он учится любить себя. 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ребенку относиться враждебно, он учится драться.</a:t>
            </a:r>
          </a:p>
          <a:p>
            <a:pPr algn="just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effectLst/>
              <a:latin typeface="Tahoma"/>
            </a:endParaRPr>
          </a:p>
        </p:txBody>
      </p:sp>
      <p:pic>
        <p:nvPicPr>
          <p:cNvPr id="3" name="Рисунок 2" descr="http://clipart-library.com/new_gallery/247-2477986_blue-ribbon-png-hd-blue-ribbon-for-child.png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643074" cy="17145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36744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627</TotalTime>
  <Words>557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Государственное учреждение образования  «Ясли-сад №108 г.Могилева» </vt:lpstr>
      <vt:lpstr>Слайд 2</vt:lpstr>
      <vt:lpstr>  Цель акции – создать условия для привлечения внимания к проблеме жестокости в отношении детей</vt:lpstr>
      <vt:lpstr>Слайд 4</vt:lpstr>
      <vt:lpstr>Слайд 5</vt:lpstr>
      <vt:lpstr>Слайд 6</vt:lpstr>
      <vt:lpstr>ПРИЗНАКИ ЖЕСТОКОГО ОБРАЩЕНИЯ  В ОТНОШЕНИИ РЕБЕНКА</vt:lpstr>
      <vt:lpstr>ПСИХОЛОГИЧЕСКИЕ ПРИЗНАКИ  ЖЕСТОКОГО ОБРАЩЕНИЯ С ДЕТЬМИ  </vt:lpstr>
      <vt:lpstr>Слайд 9</vt:lpstr>
      <vt:lpstr>Слайд 10</vt:lpstr>
      <vt:lpstr>Счастья Вам  и Вашим детям!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strela</dc:creator>
  <cp:lastModifiedBy>abook</cp:lastModifiedBy>
  <cp:revision>32</cp:revision>
  <dcterms:created xsi:type="dcterms:W3CDTF">2020-04-27T16:35:56Z</dcterms:created>
  <dcterms:modified xsi:type="dcterms:W3CDTF">2020-05-08T10:21:28Z</dcterms:modified>
</cp:coreProperties>
</file>